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6" r:id="rId5"/>
    <p:sldId id="263" r:id="rId6"/>
    <p:sldId id="261" r:id="rId7"/>
    <p:sldId id="264" r:id="rId8"/>
    <p:sldId id="258" r:id="rId9"/>
    <p:sldId id="268" r:id="rId10"/>
    <p:sldId id="267" r:id="rId11"/>
    <p:sldId id="269" r:id="rId12"/>
    <p:sldId id="266" r:id="rId13"/>
    <p:sldId id="270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26168-4143-48A3-9631-F5E00E781859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D253-350C-48F6-9BF6-1030B957CFA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kuda-kazan.ru/place/theatre/" TargetMode="External"/><Relationship Id="rId2" Type="http://schemas.openxmlformats.org/officeDocument/2006/relationships/hyperlink" Target="https://kuda-kazan.ru/place/teatr-kukol-ekijat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kuda-kazan.ru/place/teatr-kukol-ekijat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kuda-kazan.ru/place/kazanskij-gosudarstvennyj-teatr-junogo-zritelja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1556792"/>
            <a:ext cx="6264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Arial Black" pitchFamily="34" charset="0"/>
              </a:rPr>
              <a:t>Театры</a:t>
            </a:r>
          </a:p>
          <a:p>
            <a:pPr algn="ctr"/>
            <a:r>
              <a:rPr lang="ru-RU" sz="8000" b="1" dirty="0" smtClean="0">
                <a:solidFill>
                  <a:srgbClr val="C00000"/>
                </a:solidFill>
                <a:latin typeface="Arial Black" pitchFamily="34" charset="0"/>
              </a:rPr>
              <a:t>КАЗАНИ</a:t>
            </a:r>
            <a:endParaRPr lang="ru-RU" sz="8000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6237312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Русское Макулово,  2022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МБУ «ЦБС Верхнеуслонского муниципального района РТ.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Русско-Макуловская библиотека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4437112"/>
            <a:ext cx="5976664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27 марта</a:t>
            </a:r>
          </a:p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Всемирный</a:t>
            </a:r>
            <a:r>
              <a:rPr lang="ru-RU" sz="4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 день театра</a:t>
            </a: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4" name="Picture 2" descr="Татарский театр оперы и балета им. Мусы Джалил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8362218" cy="51845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5536" y="404664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Татарский театр оперы и балета им. </a:t>
            </a:r>
            <a:r>
              <a:rPr lang="ru-RU" sz="2800" b="1" dirty="0" err="1">
                <a:solidFill>
                  <a:srgbClr val="C00000"/>
                </a:solidFill>
              </a:rPr>
              <a:t>Мусы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Джалиля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589240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Татарский </a:t>
            </a:r>
            <a:r>
              <a:rPr lang="ru-RU" b="1" dirty="0">
                <a:solidFill>
                  <a:srgbClr val="C00000"/>
                </a:solidFill>
              </a:rPr>
              <a:t>академический государственный театр оперы и балета имени </a:t>
            </a:r>
            <a:r>
              <a:rPr lang="ru-RU" b="1" dirty="0" err="1">
                <a:solidFill>
                  <a:srgbClr val="C00000"/>
                </a:solidFill>
              </a:rPr>
              <a:t>Мусы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Джалиля</a:t>
            </a:r>
            <a:r>
              <a:rPr lang="ru-RU" b="1" dirty="0">
                <a:solidFill>
                  <a:srgbClr val="C00000"/>
                </a:solidFill>
              </a:rPr>
              <a:t> — один из крупнейших музыкальных театров России, носитель традиций российской, мировой и татарской национальной музыкальной культуры.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7346"/>
            <a:ext cx="8352928" cy="624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	Здание </a:t>
            </a:r>
            <a:r>
              <a:rPr lang="ru-RU" sz="2000" b="1" dirty="0">
                <a:solidFill>
                  <a:srgbClr val="C00000"/>
                </a:solidFill>
              </a:rPr>
              <a:t>театра было построено в 1956 году </a:t>
            </a:r>
            <a:r>
              <a:rPr lang="ru-RU" sz="2000" b="1" dirty="0" smtClean="0">
                <a:solidFill>
                  <a:srgbClr val="C00000"/>
                </a:solidFill>
              </a:rPr>
              <a:t>. Фасады </a:t>
            </a:r>
            <a:r>
              <a:rPr lang="ru-RU" sz="2000" b="1" dirty="0">
                <a:solidFill>
                  <a:srgbClr val="C00000"/>
                </a:solidFill>
              </a:rPr>
              <a:t>и внутренние интерьеры театра выдержаны в стиле современного неоклассицизма и сочетают классические формы с татарскими национальными орнаментами и элементами декоративно-прикладного искусства.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В</a:t>
            </a:r>
            <a:r>
              <a:rPr lang="ru-RU" sz="2000" b="1" dirty="0">
                <a:solidFill>
                  <a:srgbClr val="C00000"/>
                </a:solidFill>
              </a:rPr>
              <a:t> 2005 году театр перенес капитальную реконструкцию. Техническая оснащенность на уровне европейских стандартов, явившаяся результатом реконструкции, позволяет театру создавать новаторские спектакли со сложной сценографией, световыми эффектами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С 1994 года театр ежегодно проводит международные гастрольные турне по </a:t>
            </a:r>
            <a:r>
              <a:rPr lang="ru-RU" sz="2000" b="1" dirty="0" smtClean="0">
                <a:solidFill>
                  <a:srgbClr val="C00000"/>
                </a:solidFill>
              </a:rPr>
              <a:t>странам Европы, в</a:t>
            </a:r>
            <a:r>
              <a:rPr lang="ru-RU" sz="2000" b="1" dirty="0">
                <a:solidFill>
                  <a:srgbClr val="C00000"/>
                </a:solidFill>
              </a:rPr>
              <a:t> ходе которых представляет зарубежной публике до 120 спектаклей в год.  Благодаря имеющейся форме организации работы в театре его художественные границы значительно расширяются, от чего выигрывает, в первую очередь, зритель, ибо он получает возможность увидеть и услышать лучшее, что отобрано временем, а именно оперные и балетные шедевры. Ни один спектакль не проходит и дважды в одном и том же составе, благодаря чему удается поддерживать премьерный уровень всех постановок театра и избежать их деления на событийные и рядовые.  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4578" name="Picture 2" descr="Молодежный театр на Булак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8448939" cy="475252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03648" y="404664"/>
            <a:ext cx="62069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Молодежный театр на Булаке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013176"/>
            <a:ext cx="84969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Молодежный Театр на Булаке был основан художественным руководителем Театра </a:t>
            </a:r>
            <a:r>
              <a:rPr lang="ru-RU" sz="2000" b="1" dirty="0" err="1">
                <a:solidFill>
                  <a:srgbClr val="C00000"/>
                </a:solidFill>
              </a:rPr>
              <a:t>Аладинским</a:t>
            </a:r>
            <a:r>
              <a:rPr lang="ru-RU" sz="2000" b="1" dirty="0">
                <a:solidFill>
                  <a:srgbClr val="C00000"/>
                </a:solidFill>
              </a:rPr>
              <a:t> Е.А., директором </a:t>
            </a:r>
            <a:r>
              <a:rPr lang="ru-RU" sz="2000" b="1" dirty="0" err="1">
                <a:solidFill>
                  <a:srgbClr val="C00000"/>
                </a:solidFill>
              </a:rPr>
              <a:t>Степанцовым</a:t>
            </a:r>
            <a:r>
              <a:rPr lang="ru-RU" sz="2000" b="1" dirty="0">
                <a:solidFill>
                  <a:srgbClr val="C00000"/>
                </a:solidFill>
              </a:rPr>
              <a:t> В.А., режиссером и преподавателем Казанского Театрального училища </a:t>
            </a:r>
            <a:r>
              <a:rPr lang="ru-RU" sz="2000" b="1" dirty="0" err="1">
                <a:solidFill>
                  <a:srgbClr val="C00000"/>
                </a:solidFill>
              </a:rPr>
              <a:t>Фаткуллиным</a:t>
            </a:r>
            <a:r>
              <a:rPr lang="ru-RU" sz="2000" b="1" dirty="0">
                <a:solidFill>
                  <a:srgbClr val="C00000"/>
                </a:solidFill>
              </a:rPr>
              <a:t> Р.М. и талантливыми студентами Казанского Театрального училища в 2010 году. 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624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	Театр </a:t>
            </a:r>
            <a:r>
              <a:rPr lang="ru-RU" sz="2000" b="1" dirty="0">
                <a:solidFill>
                  <a:srgbClr val="C00000"/>
                </a:solidFill>
              </a:rPr>
              <a:t>задумывался как центр творческих инициатив, как площадка, позволяющая молодым коллективам ставить свои экспериментальные постановки. Он располагался на втором этаже ретро-клуба «Крылья» и вмещал около 150 человек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Студенты собирали Театр буквально «с миру по нитке»: приносили стулья, столы, лавки, искали реквизит. По своей инициативе и на добровольных началах ребята сами оборудовали сцену и зрительный зал, делали декорации, так как Театр существовал и существует без какой-либо поддержки извне.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Первым </a:t>
            </a:r>
            <a:r>
              <a:rPr lang="ru-RU" sz="2000" b="1" dirty="0">
                <a:solidFill>
                  <a:srgbClr val="C00000"/>
                </a:solidFill>
              </a:rPr>
              <a:t>спектаклем, который увидела Казань 6 января 2010 года, стала «Зима» по одноименной драме </a:t>
            </a:r>
            <a:r>
              <a:rPr lang="ru-RU" sz="2000" b="1" dirty="0" err="1">
                <a:solidFill>
                  <a:srgbClr val="C00000"/>
                </a:solidFill>
              </a:rPr>
              <a:t>Е.Гришковца</a:t>
            </a:r>
            <a:r>
              <a:rPr lang="ru-RU" sz="2000" b="1" dirty="0">
                <a:solidFill>
                  <a:srgbClr val="C00000"/>
                </a:solidFill>
              </a:rPr>
              <a:t>, поставленная студентами «Театральной мастерской Рустама </a:t>
            </a:r>
            <a:r>
              <a:rPr lang="ru-RU" sz="2000" b="1" dirty="0" err="1">
                <a:solidFill>
                  <a:srgbClr val="C00000"/>
                </a:solidFill>
              </a:rPr>
              <a:t>Фаткуллина</a:t>
            </a:r>
            <a:r>
              <a:rPr lang="ru-RU" sz="2000" b="1" dirty="0">
                <a:solidFill>
                  <a:srgbClr val="C00000"/>
                </a:solidFill>
              </a:rPr>
              <a:t>». С тех пор в Театре сохраняется традиция играть в свой день Рождения этот спектакль, так полюбившийся зрителям.  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В</a:t>
            </a:r>
            <a:r>
              <a:rPr lang="ru-RU" sz="2000" b="1" dirty="0">
                <a:solidFill>
                  <a:srgbClr val="C00000"/>
                </a:solidFill>
              </a:rPr>
              <a:t> настоящее время в Театре на Булаке есть два ведущих направления: взрослое и детское. С каждым годом в Театре увеличивается количество премьер, ведется работа по созданию детских шоу-программ. Впереди зрителей ожидает много новых интересных постановок. Молодежный Театр стремится удивлять привлечением в спектакли современных технологий, светового и музыкального оформления.</a:t>
            </a:r>
            <a:r>
              <a:rPr lang="ru-RU" dirty="0"/>
              <a:t> 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Источник: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68760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hlinkClick r:id="rId2"/>
              </a:rPr>
              <a:t>1.  </a:t>
            </a:r>
            <a:r>
              <a:rPr lang="ru-RU" sz="2000" b="1" dirty="0" smtClean="0"/>
              <a:t>Куда сходить в Казани. Афиша  - </a:t>
            </a:r>
            <a:r>
              <a:rPr lang="ru-RU" sz="2000" b="1" dirty="0" smtClean="0">
                <a:hlinkClick r:id="rId3" tooltip="Куда сходить в Казани"/>
              </a:rPr>
              <a:t>Казани</a:t>
            </a:r>
            <a:r>
              <a:rPr lang="ru-RU" sz="2000" b="1" dirty="0" smtClean="0"/>
              <a:t> </a:t>
            </a:r>
            <a:r>
              <a:rPr lang="ru-RU" sz="2000" b="1" dirty="0" smtClean="0">
                <a:hlinkClick r:id="rId2"/>
              </a:rPr>
              <a:t>— </a:t>
            </a:r>
            <a:r>
              <a:rPr lang="ru-RU" sz="2000" b="1" dirty="0" err="1" smtClean="0">
                <a:hlinkClick r:id="rId2"/>
              </a:rPr>
              <a:t>kuda-kazan.ru</a:t>
            </a:r>
            <a:r>
              <a:rPr lang="ru-RU" sz="2000" b="1" dirty="0" smtClean="0">
                <a:hlinkClick r:id="rId2"/>
              </a:rPr>
              <a:t>, лучшие события Казани.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2132856"/>
            <a:ext cx="77768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Фотоиллюстрации для презентации  заимствованы в свободной сети интернет.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3212976"/>
            <a:ext cx="77768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Работу выполнила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 заведующая Русско-Макуловской библиотекой </a:t>
            </a:r>
            <a:r>
              <a:rPr lang="ru-RU" sz="2800" b="1" i="1" dirty="0" smtClean="0">
                <a:solidFill>
                  <a:srgbClr val="C00000"/>
                </a:solidFill>
              </a:rPr>
              <a:t>Першина Надежда Александровна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5229200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БЛАГОДАРЮ ЗА ВНИМАНИЕ!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Театр кукол «Экият»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2656"/>
            <a:ext cx="8343453" cy="554461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627784" y="476672"/>
            <a:ext cx="3360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Театр кукол «Экият»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949280"/>
            <a:ext cx="864096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Татарский государственный театр кукол «Экият» был основан в 1934 году и является одним из ведущих театров кукол Российской Федерации.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02359"/>
            <a:ext cx="8352928" cy="624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     В</a:t>
            </a:r>
            <a:r>
              <a:rPr lang="ru-RU" sz="2000" b="1" dirty="0">
                <a:solidFill>
                  <a:srgbClr val="C00000"/>
                </a:solidFill>
              </a:rPr>
              <a:t> настоящее время в театре работает около 100 человек. Из них 29 актеров, работающих на русском и татарском языках. В репертуарной афише театра более 40 спектаклей, где представлены сказки народов мира, на историческую и современную тематику. В спектаклях используются различные системы кукол от классических до современных в стиле модерн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    Театр </a:t>
            </a:r>
            <a:r>
              <a:rPr lang="ru-RU" sz="2000" b="1" dirty="0">
                <a:solidFill>
                  <a:srgbClr val="C00000"/>
                </a:solidFill>
              </a:rPr>
              <a:t>с 1974 года является членом Международной организации театров кукол — УНИМА. Весной 2012 года случилось важное событие в жизни театра кукол «Экият»: состоялось торжественное открытие нового здания — в виде сказочного замка с башенками, колоннами и декоративными деталями, точно скопированными с детских рисунков. </a:t>
            </a:r>
            <a:r>
              <a:rPr lang="ru-RU" sz="2000" b="1" dirty="0" smtClean="0">
                <a:solidFill>
                  <a:srgbClr val="C00000"/>
                </a:solidFill>
              </a:rPr>
              <a:t> Это </a:t>
            </a:r>
            <a:r>
              <a:rPr lang="ru-RU" sz="2000" b="1" dirty="0">
                <a:solidFill>
                  <a:srgbClr val="C00000"/>
                </a:solidFill>
              </a:rPr>
              <a:t>настоящий дворец, где короли и королевы — мальчики и девочки, самые главные зрители. Интерьер театра столь же необычен, как его внешнее </a:t>
            </a:r>
            <a:r>
              <a:rPr lang="ru-RU" sz="2000" b="1" dirty="0" smtClean="0">
                <a:solidFill>
                  <a:srgbClr val="C00000"/>
                </a:solidFill>
              </a:rPr>
              <a:t>оформление . </a:t>
            </a:r>
            <a:r>
              <a:rPr lang="ru-RU" sz="2000" b="1" dirty="0">
                <a:solidFill>
                  <a:srgbClr val="C00000"/>
                </a:solidFill>
              </a:rPr>
              <a:t>В театре кукол «Экият» два зала: большой рассчитан на 250 мест, малый — на 100 мест. Театр кукол «Экият» </a:t>
            </a:r>
            <a:r>
              <a:rPr lang="ru-RU" sz="2000" b="1" dirty="0" smtClean="0">
                <a:solidFill>
                  <a:srgbClr val="C00000"/>
                </a:solidFill>
              </a:rPr>
              <a:t> В </a:t>
            </a:r>
            <a:r>
              <a:rPr lang="ru-RU" sz="2000" b="1" dirty="0">
                <a:solidFill>
                  <a:srgbClr val="C00000"/>
                </a:solidFill>
              </a:rPr>
              <a:t> репертуарной афише театра — спектакли «</a:t>
            </a:r>
            <a:r>
              <a:rPr lang="ru-RU" sz="2000" b="1" dirty="0" err="1">
                <a:solidFill>
                  <a:srgbClr val="C00000"/>
                </a:solidFill>
              </a:rPr>
              <a:t>Цветик-семицветик</a:t>
            </a:r>
            <a:r>
              <a:rPr lang="ru-RU" sz="2000" b="1" dirty="0">
                <a:solidFill>
                  <a:srgbClr val="C00000"/>
                </a:solidFill>
              </a:rPr>
              <a:t>», «Аленький цветочек», «Золушка», «По щучьему велению», «</a:t>
            </a:r>
            <a:r>
              <a:rPr lang="ru-RU" sz="2000" b="1" dirty="0" err="1">
                <a:solidFill>
                  <a:srgbClr val="C00000"/>
                </a:solidFill>
              </a:rPr>
              <a:t>Дюймовочка</a:t>
            </a:r>
            <a:r>
              <a:rPr lang="ru-RU" sz="2000" b="1" dirty="0">
                <a:solidFill>
                  <a:srgbClr val="C00000"/>
                </a:solidFill>
              </a:rPr>
              <a:t>» и др. В малом зале проходят представления на татарском языке (постановки «Болтливая утка», «Хвастливый петух» и другие). </a:t>
            </a:r>
            <a:r>
              <a:rPr lang="ru-RU" dirty="0"/>
              <a:t> </a:t>
            </a:r>
            <a:r>
              <a:rPr lang="ru-RU" dirty="0">
                <a:hlinkClick r:id="rId2"/>
              </a:rPr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2293" name="Picture 5" descr="Казанский драматический театр им. В.И. Качалов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8280920" cy="552061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11560" y="404664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Казанский драматический театр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им</a:t>
            </a:r>
            <a:r>
              <a:rPr lang="ru-RU" sz="2800" b="1" dirty="0">
                <a:solidFill>
                  <a:srgbClr val="C00000"/>
                </a:solidFill>
              </a:rPr>
              <a:t>. В.И. Качалова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445224"/>
            <a:ext cx="864096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Казанский академический русский Большой драматический театр </a:t>
            </a:r>
            <a:r>
              <a:rPr lang="ru-RU" b="1" dirty="0" err="1" smtClean="0">
                <a:solidFill>
                  <a:srgbClr val="C00000"/>
                </a:solidFill>
              </a:rPr>
              <a:t>им.В.И.Качалова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сегодня — это один из крупнейших театральных коллективов страны, являющийся центром русской театральной культуры в столице многонационального региона.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18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Перешагнувший двухвековой рубеж, театр является примером успешной деятельности, </a:t>
            </a:r>
            <a:r>
              <a:rPr lang="ru-RU" b="1" dirty="0" err="1">
                <a:solidFill>
                  <a:srgbClr val="C00000"/>
                </a:solidFill>
              </a:rPr>
              <a:t>востребованности</a:t>
            </a:r>
            <a:r>
              <a:rPr lang="ru-RU" b="1" dirty="0">
                <a:solidFill>
                  <a:srgbClr val="C00000"/>
                </a:solidFill>
              </a:rPr>
              <a:t> у зрителей, известности в профессиональном сообществе. </a:t>
            </a:r>
            <a:r>
              <a:rPr lang="ru-RU" b="1" dirty="0" smtClean="0">
                <a:solidFill>
                  <a:srgbClr val="C00000"/>
                </a:solidFill>
              </a:rPr>
              <a:t> Высокохудожественный </a:t>
            </a:r>
            <a:r>
              <a:rPr lang="ru-RU" b="1" dirty="0">
                <a:solidFill>
                  <a:srgbClr val="C00000"/>
                </a:solidFill>
              </a:rPr>
              <a:t>репертуар, основанный на лучших произведениях русской и мировой классики и современной драматургии; профессиональная стабильная труппа, в составе которой много крупных мастеров сцены; остросовременная режиссура и сценография, не чуждые духу поисков и экспериментов, жанровое разнообразие постановок делают театр привлекательным и интересным самым широким слоям публики как у себя в городе, так и далеко за его пределами. Осенью 2014 года завершилась </a:t>
            </a:r>
            <a:r>
              <a:rPr lang="ru-RU" b="1" dirty="0" smtClean="0">
                <a:solidFill>
                  <a:srgbClr val="C00000"/>
                </a:solidFill>
              </a:rPr>
              <a:t>реконструкция </a:t>
            </a:r>
            <a:r>
              <a:rPr lang="ru-RU" b="1" dirty="0">
                <a:solidFill>
                  <a:srgbClr val="C00000"/>
                </a:solidFill>
              </a:rPr>
              <a:t>исторического здания театра. И сегодня весь театральный комплекс </a:t>
            </a:r>
            <a:r>
              <a:rPr lang="ru-RU" b="1" dirty="0" err="1">
                <a:solidFill>
                  <a:srgbClr val="C00000"/>
                </a:solidFill>
              </a:rPr>
              <a:t>Качаловского</a:t>
            </a:r>
            <a:r>
              <a:rPr lang="ru-RU" b="1" dirty="0">
                <a:solidFill>
                  <a:srgbClr val="C00000"/>
                </a:solidFill>
              </a:rPr>
              <a:t> включает в себя современно оснащенные Основную и Малую </a:t>
            </a:r>
            <a:r>
              <a:rPr lang="ru-RU" b="1" dirty="0" smtClean="0">
                <a:solidFill>
                  <a:srgbClr val="C00000"/>
                </a:solidFill>
              </a:rPr>
              <a:t>сцену.  В</a:t>
            </a:r>
            <a:r>
              <a:rPr lang="ru-RU" b="1" dirty="0">
                <a:solidFill>
                  <a:srgbClr val="C00000"/>
                </a:solidFill>
              </a:rPr>
              <a:t> репертуаре театра 24 спектакля. Восемнадцать </a:t>
            </a:r>
            <a:r>
              <a:rPr lang="ru-RU" b="1" dirty="0" smtClean="0">
                <a:solidFill>
                  <a:srgbClr val="C00000"/>
                </a:solidFill>
              </a:rPr>
              <a:t>спектаклей</a:t>
            </a:r>
            <a:r>
              <a:rPr lang="ru-RU" b="1" dirty="0">
                <a:solidFill>
                  <a:srgbClr val="C00000"/>
                </a:solidFill>
              </a:rPr>
              <a:t> — на Основной сцене. Шесть спектаклей в репертуаре </a:t>
            </a:r>
            <a:r>
              <a:rPr lang="ru-RU" b="1" dirty="0" smtClean="0">
                <a:solidFill>
                  <a:srgbClr val="C00000"/>
                </a:solidFill>
              </a:rPr>
              <a:t> уникальной </a:t>
            </a:r>
            <a:r>
              <a:rPr lang="ru-RU" b="1" dirty="0">
                <a:solidFill>
                  <a:srgbClr val="C00000"/>
                </a:solidFill>
              </a:rPr>
              <a:t>Малой сцены, представляющей собой трансформируемое пространство единой среды, территорию для эксперимента, для воплощения самых неординарных творческих замыслов. Казанский драматический театр им. В.И. Качалова «Театр для людей» — </a:t>
            </a:r>
            <a:r>
              <a:rPr lang="ru-RU" b="1" dirty="0" smtClean="0">
                <a:solidFill>
                  <a:srgbClr val="C00000"/>
                </a:solidFill>
              </a:rPr>
              <a:t>так определяют </a:t>
            </a:r>
            <a:r>
              <a:rPr lang="ru-RU" b="1" dirty="0">
                <a:solidFill>
                  <a:srgbClr val="C00000"/>
                </a:solidFill>
              </a:rPr>
              <a:t>свое творческое кредо </a:t>
            </a:r>
            <a:r>
              <a:rPr lang="ru-RU" b="1" dirty="0" err="1">
                <a:solidFill>
                  <a:srgbClr val="C00000"/>
                </a:solidFill>
              </a:rPr>
              <a:t>качаловцы</a:t>
            </a:r>
            <a:r>
              <a:rPr lang="ru-RU" b="1" dirty="0">
                <a:solidFill>
                  <a:srgbClr val="C00000"/>
                </a:solidFill>
              </a:rPr>
              <a:t>, в каждый свой спектакль вкладывая размышления о доброте и нетерпимости, о вере и безверии, о ненависти и любви, именно любви к человеку — ближнему своему, свое собственное отношение к тем проблемам и явлениям, которые всех сегодня так волнуют, стремление помочь своим творчеством человеку в зрительном зале сохранить веру в добро, справедливость, красоту.  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6" name="Picture 2" descr="Татарский академический театр им. Галиасгара Камал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8559987" cy="532859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67544" y="404664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Татарский академический театр 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им</a:t>
            </a:r>
            <a:r>
              <a:rPr lang="ru-RU" sz="2800" b="1" dirty="0">
                <a:solidFill>
                  <a:srgbClr val="C00000"/>
                </a:solidFill>
              </a:rPr>
              <a:t>. </a:t>
            </a:r>
            <a:r>
              <a:rPr lang="ru-RU" sz="2800" b="1" dirty="0" err="1">
                <a:solidFill>
                  <a:srgbClr val="C00000"/>
                </a:solidFill>
              </a:rPr>
              <a:t>Галиасгара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Камала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5733256"/>
            <a:ext cx="856895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Татарский государственный академический театр им. </a:t>
            </a:r>
            <a:r>
              <a:rPr lang="ru-RU" b="1" dirty="0" err="1">
                <a:solidFill>
                  <a:srgbClr val="C00000"/>
                </a:solidFill>
              </a:rPr>
              <a:t>Галиасгара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Камала</a:t>
            </a:r>
            <a:r>
              <a:rPr lang="ru-RU" b="1" dirty="0">
                <a:solidFill>
                  <a:srgbClr val="C00000"/>
                </a:solidFill>
              </a:rPr>
              <a:t> за более чем столетнюю историю видел в своем зале не одно поколение </a:t>
            </a:r>
            <a:r>
              <a:rPr lang="ru-RU" b="1" dirty="0" err="1">
                <a:solidFill>
                  <a:srgbClr val="C00000"/>
                </a:solidFill>
              </a:rPr>
              <a:t>казанцев</a:t>
            </a:r>
            <a:r>
              <a:rPr lang="ru-RU" b="1" dirty="0">
                <a:solidFill>
                  <a:srgbClr val="C00000"/>
                </a:solidFill>
              </a:rPr>
              <a:t>. </a:t>
            </a:r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Этот </a:t>
            </a:r>
            <a:r>
              <a:rPr lang="ru-RU" b="1" dirty="0">
                <a:solidFill>
                  <a:srgbClr val="C00000"/>
                </a:solidFill>
              </a:rPr>
              <a:t>театр считается одним из самых популярных в Казани.</a:t>
            </a:r>
            <a:r>
              <a:rPr lang="ru-RU" dirty="0"/>
              <a:t>  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8352928" cy="5447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    Зарождение </a:t>
            </a:r>
            <a:r>
              <a:rPr lang="ru-RU" sz="2000" b="1" dirty="0">
                <a:solidFill>
                  <a:srgbClr val="C00000"/>
                </a:solidFill>
              </a:rPr>
              <a:t>Татарского государственного академического театра им. </a:t>
            </a:r>
            <a:r>
              <a:rPr lang="ru-RU" sz="2000" b="1" dirty="0" err="1">
                <a:solidFill>
                  <a:srgbClr val="C00000"/>
                </a:solidFill>
              </a:rPr>
              <a:t>Галиасгара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Камала</a:t>
            </a:r>
            <a:r>
              <a:rPr lang="ru-RU" sz="2000" b="1" dirty="0">
                <a:solidFill>
                  <a:srgbClr val="C00000"/>
                </a:solidFill>
              </a:rPr>
              <a:t> произошло 22 декабря 1906 </a:t>
            </a:r>
            <a:r>
              <a:rPr lang="ru-RU" sz="2000" b="1" dirty="0" smtClean="0">
                <a:solidFill>
                  <a:srgbClr val="C00000"/>
                </a:solidFill>
              </a:rPr>
              <a:t>года, </a:t>
            </a:r>
            <a:r>
              <a:rPr lang="ru-RU" sz="2000" b="1" dirty="0">
                <a:solidFill>
                  <a:srgbClr val="C00000"/>
                </a:solidFill>
              </a:rPr>
              <a:t>когда в Казани впервые поставили публичные спектакли на татарском языке. Публика увидела пьесы «Жалкое дитя» и «Беда из-за любви». Эта дата считается официальным днем рождения, от нее ведется отсчет театральных сезонов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   Хотя </a:t>
            </a:r>
            <a:r>
              <a:rPr lang="ru-RU" sz="2000" b="1" dirty="0">
                <a:solidFill>
                  <a:srgbClr val="C00000"/>
                </a:solidFill>
              </a:rPr>
              <a:t>татарская драматургия существовала с конца 19 века, когда небольшие спектакли ставились в домашних условиях и в школах.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    С</a:t>
            </a:r>
            <a:r>
              <a:rPr lang="ru-RU" sz="2000" b="1" dirty="0">
                <a:solidFill>
                  <a:srgbClr val="C00000"/>
                </a:solidFill>
              </a:rPr>
              <a:t> 1998 года театр проводит Международный театральный фестиваль тюркских народов «</a:t>
            </a:r>
            <a:r>
              <a:rPr lang="ru-RU" sz="2000" b="1" dirty="0" err="1">
                <a:solidFill>
                  <a:srgbClr val="C00000"/>
                </a:solidFill>
              </a:rPr>
              <a:t>Науруз</a:t>
            </a:r>
            <a:r>
              <a:rPr lang="ru-RU" sz="2000" b="1" dirty="0">
                <a:solidFill>
                  <a:srgbClr val="C00000"/>
                </a:solidFill>
              </a:rPr>
              <a:t>», с 2010 года — Международный театрально-образовательный форум «</a:t>
            </a:r>
            <a:r>
              <a:rPr lang="ru-RU" sz="2000" b="1" dirty="0" err="1">
                <a:solidFill>
                  <a:srgbClr val="C00000"/>
                </a:solidFill>
              </a:rPr>
              <a:t>Науруз</a:t>
            </a:r>
            <a:r>
              <a:rPr lang="ru-RU" sz="2000" b="1" dirty="0">
                <a:solidFill>
                  <a:srgbClr val="C00000"/>
                </a:solidFill>
              </a:rPr>
              <a:t>», с 2009 года — Всероссийский фестиваль молодой татарской режиссуры «Ремесло».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   В</a:t>
            </a:r>
            <a:r>
              <a:rPr lang="ru-RU" sz="2000" b="1" dirty="0">
                <a:solidFill>
                  <a:srgbClr val="C00000"/>
                </a:solidFill>
              </a:rPr>
              <a:t> 2014 году спектакль «Однажды летним днем» </a:t>
            </a:r>
            <a:r>
              <a:rPr lang="ru-RU" sz="2000" b="1" dirty="0" err="1">
                <a:solidFill>
                  <a:srgbClr val="C00000"/>
                </a:solidFill>
              </a:rPr>
              <a:t>Йона</a:t>
            </a:r>
            <a:r>
              <a:rPr lang="ru-RU" sz="2000" b="1" dirty="0">
                <a:solidFill>
                  <a:srgbClr val="C00000"/>
                </a:solidFill>
              </a:rPr>
              <a:t> Фоссе в постановке </a:t>
            </a:r>
            <a:r>
              <a:rPr lang="ru-RU" sz="2000" b="1" dirty="0" err="1">
                <a:solidFill>
                  <a:srgbClr val="C00000"/>
                </a:solidFill>
              </a:rPr>
              <a:t>Ф.Бикчантаева</a:t>
            </a:r>
            <a:r>
              <a:rPr lang="ru-RU" sz="2000" b="1" dirty="0">
                <a:solidFill>
                  <a:srgbClr val="C00000"/>
                </a:solidFill>
              </a:rPr>
              <a:t> номинируется на премию «Золотая маска».</a:t>
            </a:r>
            <a:r>
              <a:rPr lang="ru-RU" sz="2400" dirty="0"/>
              <a:t>  </a:t>
            </a:r>
            <a:r>
              <a:rPr lang="ru-RU" sz="2400" dirty="0" smtClean="0"/>
              <a:t>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1" name="Picture 3" descr="F:\2022 год\Работа 2022г\3 - Март.2022\26.03.2022 Театры Казани - презентация\шаблон-w-реалистичной-церемонии-презентации-фильма-драгоценностей-179837499 - копия.jpg"/>
          <p:cNvPicPr>
            <a:picLocks noChangeAspect="1" noChangeArrowheads="1"/>
          </p:cNvPicPr>
          <p:nvPr/>
        </p:nvPicPr>
        <p:blipFill>
          <a:blip r:embed="rId2" cstate="print"/>
          <a:srcRect b="7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458" name="Picture 2" descr="Казанский государственный театр юного зрител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2656"/>
            <a:ext cx="8160263" cy="54367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404664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Казанский государственный театр юного зрителя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733256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Сегодня Казанский государственный театр юного зрителя переживает новый этап становления, стремясь увеличить число зрителей всех возрастов и восстановить прочные высокие позиции на театральной сцене России. 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80920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   Шагая </a:t>
            </a:r>
            <a:r>
              <a:rPr lang="ru-RU" sz="2000" b="1" dirty="0">
                <a:solidFill>
                  <a:srgbClr val="C00000"/>
                </a:solidFill>
              </a:rPr>
              <a:t>в ногу со временем, руководство </a:t>
            </a:r>
            <a:r>
              <a:rPr lang="ru-RU" sz="2000" b="1" dirty="0" err="1">
                <a:solidFill>
                  <a:srgbClr val="C00000"/>
                </a:solidFill>
              </a:rPr>
              <a:t>ТЮЗа</a:t>
            </a:r>
            <a:r>
              <a:rPr lang="ru-RU" sz="2000" b="1" dirty="0">
                <a:solidFill>
                  <a:srgbClr val="C00000"/>
                </a:solidFill>
              </a:rPr>
              <a:t> старается выводить своих актеров на качественно новый творческий уровень, отвечающий лучшим традициям классической русской театральной школы, а так же самым актуальным зарубежным достижениям и тенденциям в сфере театрального искусства. Сегодня, продолжая многолетние традиции развития театра для детей и молодежи, коллектив </a:t>
            </a:r>
            <a:r>
              <a:rPr lang="ru-RU" sz="2000" b="1" dirty="0" err="1">
                <a:solidFill>
                  <a:srgbClr val="C00000"/>
                </a:solidFill>
              </a:rPr>
              <a:t>ТЮЗа</a:t>
            </a:r>
            <a:r>
              <a:rPr lang="ru-RU" sz="2000" b="1" dirty="0">
                <a:solidFill>
                  <a:srgbClr val="C00000"/>
                </a:solidFill>
              </a:rPr>
              <a:t> осознает свою высокую миссию в воспитании подрастающего поколения через художественный язык театра.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C00000"/>
                </a:solidFill>
              </a:rPr>
              <a:t>    Основные </a:t>
            </a:r>
            <a:r>
              <a:rPr lang="ru-RU" sz="2000" b="1" dirty="0">
                <a:solidFill>
                  <a:srgbClr val="C00000"/>
                </a:solidFill>
              </a:rPr>
              <a:t>задачи </a:t>
            </a:r>
            <a:r>
              <a:rPr lang="ru-RU" sz="2000" b="1" dirty="0" smtClean="0">
                <a:solidFill>
                  <a:srgbClr val="C00000"/>
                </a:solidFill>
              </a:rPr>
              <a:t>театра</a:t>
            </a:r>
            <a:r>
              <a:rPr lang="ru-RU" sz="2000" b="1" dirty="0">
                <a:solidFill>
                  <a:srgbClr val="C00000"/>
                </a:solidFill>
              </a:rPr>
              <a:t>: привить молодежи верные представления о высоких жизненных идеалах, рассказывая об истинных ценностях с театральных подмостков и пробуждая интерес к театру, как к средству погружения в другую эпоху и открытию новых граней современности</a:t>
            </a:r>
            <a:r>
              <a:rPr lang="ru-RU" sz="2000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     В</a:t>
            </a:r>
            <a:r>
              <a:rPr lang="ru-RU" sz="2000" b="1" dirty="0">
                <a:solidFill>
                  <a:srgbClr val="C00000"/>
                </a:solidFill>
              </a:rPr>
              <a:t> мае 2015 года успешно реализован уникальный для Казани международный проект-спектакль «Война глазами детей. Фрагменты.». </a:t>
            </a:r>
            <a:r>
              <a:rPr lang="ru-RU" sz="2000" b="1" dirty="0" smtClean="0">
                <a:solidFill>
                  <a:srgbClr val="C00000"/>
                </a:solidFill>
              </a:rPr>
              <a:t> В</a:t>
            </a:r>
            <a:r>
              <a:rPr lang="ru-RU" sz="2000" b="1" dirty="0">
                <a:solidFill>
                  <a:srgbClr val="C00000"/>
                </a:solidFill>
              </a:rPr>
              <a:t> июне 2015 года Казанский ТЮЗ стал победителем открытого благотворительного конкурса «Новый театр», фонда Михаила Прохорова, выиграв грант на постановку спектакля «Из глубины...» (Художник Винсент Ван </a:t>
            </a:r>
            <a:r>
              <a:rPr lang="ru-RU" sz="2000" b="1" dirty="0" err="1">
                <a:solidFill>
                  <a:srgbClr val="C00000"/>
                </a:solidFill>
              </a:rPr>
              <a:t>Гог</a:t>
            </a:r>
            <a:r>
              <a:rPr lang="ru-RU" sz="2000" b="1" dirty="0">
                <a:solidFill>
                  <a:srgbClr val="C00000"/>
                </a:solidFill>
              </a:rPr>
              <a:t>).  </a:t>
            </a:r>
            <a:r>
              <a:rPr lang="ru-RU" sz="2000" b="1" dirty="0">
                <a:solidFill>
                  <a:srgbClr val="C00000"/>
                </a:solidFill>
                <a:hlinkClick r:id="rId2"/>
              </a:rPr>
              <a:t> 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162</Words>
  <Application>Microsoft Office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Источник: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Надежда</cp:lastModifiedBy>
  <cp:revision>17</cp:revision>
  <dcterms:created xsi:type="dcterms:W3CDTF">2022-03-27T18:31:28Z</dcterms:created>
  <dcterms:modified xsi:type="dcterms:W3CDTF">2022-03-27T20:57:55Z</dcterms:modified>
</cp:coreProperties>
</file>